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</p:sldMasterIdLst>
  <p:sldIdLst>
    <p:sldId id="256" r:id="rId2"/>
    <p:sldId id="257" r:id="rId3"/>
    <p:sldId id="294" r:id="rId4"/>
    <p:sldId id="297" r:id="rId5"/>
    <p:sldId id="298" r:id="rId6"/>
    <p:sldId id="288" r:id="rId7"/>
    <p:sldId id="289" r:id="rId8"/>
    <p:sldId id="300" r:id="rId9"/>
    <p:sldId id="258" r:id="rId10"/>
    <p:sldId id="295" r:id="rId11"/>
    <p:sldId id="290" r:id="rId12"/>
    <p:sldId id="291" r:id="rId13"/>
    <p:sldId id="292" r:id="rId14"/>
    <p:sldId id="302" r:id="rId15"/>
    <p:sldId id="259" r:id="rId16"/>
    <p:sldId id="260" r:id="rId17"/>
    <p:sldId id="261" r:id="rId18"/>
    <p:sldId id="262" r:id="rId19"/>
    <p:sldId id="296" r:id="rId20"/>
    <p:sldId id="263" r:id="rId21"/>
    <p:sldId id="264" r:id="rId22"/>
    <p:sldId id="265" r:id="rId23"/>
    <p:sldId id="301" r:id="rId24"/>
    <p:sldId id="266" r:id="rId25"/>
    <p:sldId id="267" r:id="rId26"/>
    <p:sldId id="268" r:id="rId27"/>
    <p:sldId id="269" r:id="rId28"/>
    <p:sldId id="270" r:id="rId29"/>
    <p:sldId id="271" r:id="rId30"/>
    <p:sldId id="272" r:id="rId31"/>
    <p:sldId id="303" r:id="rId32"/>
    <p:sldId id="273" r:id="rId33"/>
    <p:sldId id="274" r:id="rId34"/>
    <p:sldId id="275" r:id="rId35"/>
    <p:sldId id="276" r:id="rId36"/>
    <p:sldId id="281" r:id="rId37"/>
    <p:sldId id="304" r:id="rId38"/>
    <p:sldId id="309" r:id="rId39"/>
    <p:sldId id="308" r:id="rId40"/>
    <p:sldId id="307" r:id="rId41"/>
    <p:sldId id="311" r:id="rId42"/>
    <p:sldId id="310" r:id="rId43"/>
    <p:sldId id="306" r:id="rId44"/>
    <p:sldId id="312" r:id="rId45"/>
    <p:sldId id="283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02" userDrawn="1">
          <p15:clr>
            <a:srgbClr val="A4A3A4"/>
          </p15:clr>
        </p15:guide>
        <p15:guide id="5" orient="horz" pos="4088" userDrawn="1">
          <p15:clr>
            <a:srgbClr val="A4A3A4"/>
          </p15:clr>
        </p15:guide>
        <p15:guide id="6" orient="horz" pos="913" userDrawn="1">
          <p15:clr>
            <a:srgbClr val="A4A3A4"/>
          </p15:clr>
        </p15:guide>
        <p15:guide id="7" orient="horz" pos="663" userDrawn="1">
          <p15:clr>
            <a:srgbClr val="A4A3A4"/>
          </p15:clr>
        </p15:guide>
        <p15:guide id="8" orient="horz" pos="300" userDrawn="1">
          <p15:clr>
            <a:srgbClr val="A4A3A4"/>
          </p15:clr>
        </p15:guide>
        <p15:guide id="9" pos="74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28" y="67"/>
      </p:cViewPr>
      <p:guideLst>
        <p:guide orient="horz" pos="2160"/>
        <p:guide pos="3840"/>
        <p:guide pos="302"/>
        <p:guide orient="horz" pos="4088"/>
        <p:guide orient="horz" pos="913"/>
        <p:guide orient="horz" pos="663"/>
        <p:guide orient="horz" pos="300"/>
        <p:guide pos="74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146EE-7A53-4262-8F43-62D21DC9AA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0F35EC-AC57-4A20-BAB6-803CA6255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11371-77FA-48C2-A86B-94668ADE3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862B6-F300-4898-868F-CF23AC649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ED47E-2530-4162-8A87-84F1B81F4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0172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79642-F168-454D-89EC-AC84F845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4ED9D-17AB-4789-A34E-7361496FF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280E9-4B13-4B28-8D0D-E77A012EA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A542C-E1E3-40C8-88E3-0AA88BBCA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96790-659B-4793-88F6-2DE352F27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222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B6904B-A4F8-4584-A4D3-C99D64FE1D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4ACC75-04E7-488C-9FDE-65924502CC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936B1-3C5F-4AC6-9D8E-5886A3710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2757A-FD3C-4E05-80C4-6E02604B3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E5457-9CF0-4C49-900E-7E8B960FB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2479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646C6-2A32-4E5D-A4A1-8960DE57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5C4BC-7487-4123-A055-8540BEF79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4B89D-37F6-4823-8122-D5831033B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46DBF-2307-42A8-B60E-6F4C58A7C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EF763-002B-495D-A906-237645134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339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F9DCD-5488-4D0E-8792-E99FF1B3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1FC44-77EE-4660-ADDC-913578315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F41AC-619D-4C64-8B81-4E3CA0EE6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94844-16B2-4B6C-B230-B842B32E9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969FC-7BBF-47CE-AE0C-E9DDB95F8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194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EEE76-4768-42D5-81C3-1E03182A1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402E7-0E23-49B9-BA57-FF2648964E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6FBF87-F205-4E13-9651-E3A281ED5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3D4A94-4D33-4882-9E7B-C331DD541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29C987-999C-4903-8D91-75AD0F1A5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A95CE-EEE2-4A60-AD7F-2CD7B2C2C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3953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2D85E-8BB1-4586-AE80-9ABAEFF87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B2625-D2B7-4895-AA07-4E4C15791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B0224F-A21D-49E9-A1C0-279E497E4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DDB46-5796-4F1D-B76D-8181E2B2B7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CD51BF-100E-4822-8B38-995784F7E3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B674C2-716D-4AEB-8AC0-2A9D4AFE7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65F9DF-DDEC-4A54-9A4C-1C933949C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02E962-7EA4-4B59-AE81-3A79D7052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0929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EBAEE-3AD8-4575-B17D-4A6A78D51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C44CA8-DE45-4652-B4CA-E9542DDB1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1D9584-3689-43B2-9879-FD0E1B200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4F86F3-B1AD-434C-A1A2-392B3CB7B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222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11F0C6-BCAB-4C08-A4F4-37ABD031E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594ED5-80A0-4893-981E-7C889D4AC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D409E-62D1-48B1-8C28-5884F443A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58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251CB-D271-4600-98EC-22AC70C1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915CC-046D-446B-826B-54FDC1F4B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3545DE-3774-4348-9274-4428EC43B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49DC23-A124-456B-B686-D413C480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AA583-7021-4AAC-A5C6-F0F759D9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1125E2-9262-430B-82D5-AC9F84103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48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8980B-7A79-4935-BE13-8C3743B33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BEE84-9539-4EAF-8370-7344C07399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4B9C99-D026-4C84-BEA7-8A3868D7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4A0EA-DAFC-4857-A9CF-41E7D25F0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A280A-CC45-448E-A085-E42C506A3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A32FE1-53F2-42CA-B745-724345E7F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319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3EA6F2-2AAA-4A30-886F-0CCD8445A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83FFB-5DCC-4320-8095-7B085AEC0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FB05C-BBC5-41D7-819F-1966C9EB6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B9747-EF0C-40C3-8871-583D890E5EED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DF46E-1B3D-4688-8A74-12D4D68936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E9FC5-CE07-411E-9C8F-7781DE9F9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985C2-F7F2-4395-9110-15A1C360EC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8082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PowerBI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sz="2000" dirty="0"/>
              <a:t>Sreenivas V</a:t>
            </a:r>
          </a:p>
        </p:txBody>
      </p:sp>
      <p:sp>
        <p:nvSpPr>
          <p:cNvPr id="6" name="Subtitle 4"/>
          <p:cNvSpPr txBox="1">
            <a:spLocks/>
          </p:cNvSpPr>
          <p:nvPr/>
        </p:nvSpPr>
        <p:spPr bwMode="gray">
          <a:xfrm>
            <a:off x="511774" y="3505295"/>
            <a:ext cx="7349067" cy="3136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indent="0"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120000"/>
              <a:buFont typeface="Wingdings" pitchFamily="2" charset="2"/>
              <a:buNone/>
              <a:defRPr lang="en-US" sz="2400" b="1" kern="1200">
                <a:solidFill>
                  <a:schemeClr val="tx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Wingdings" pitchFamily="2" charset="2"/>
              <a:buNone/>
              <a:def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charset="0"/>
              </a:defRPr>
            </a:lvl2pPr>
            <a:lvl3pPr marL="914400" indent="0" algn="ctr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90000"/>
              <a:buFont typeface="Arial" charset="0"/>
              <a:buNone/>
              <a:defRPr lang="en-US" sz="20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indent="0" algn="ctr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charset="0"/>
              </a:defRPr>
            </a:lvl4pPr>
            <a:lvl5pPr marL="1828800" indent="0" algn="ctr" defTabSz="9334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0000"/>
              <a:buFont typeface="Arial" charset="0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bg2"/>
              </a:buClr>
              <a:buSzPct val="60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42230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 to download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https://powerbi.microsoft.com/en-us/downloads/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77371" y="1930400"/>
            <a:ext cx="11379376" cy="4559300"/>
            <a:chOff x="377371" y="1930400"/>
            <a:chExt cx="11379376" cy="4559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l="25235" t="10268" r="26239" b="12748"/>
            <a:stretch/>
          </p:blipFill>
          <p:spPr>
            <a:xfrm>
              <a:off x="479424" y="1930400"/>
              <a:ext cx="11277323" cy="4559300"/>
            </a:xfrm>
            <a:prstGeom prst="rect">
              <a:avLst/>
            </a:prstGeom>
          </p:spPr>
        </p:pic>
        <p:sp>
          <p:nvSpPr>
            <p:cNvPr id="6" name="Rounded Rectangle 5"/>
            <p:cNvSpPr/>
            <p:nvPr/>
          </p:nvSpPr>
          <p:spPr>
            <a:xfrm>
              <a:off x="377371" y="3889829"/>
              <a:ext cx="3701143" cy="133531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9295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Power BI Desktop Report view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IN" sz="2400" dirty="0">
                <a:cs typeface="Arial" pitchFamily="34" charset="0"/>
              </a:rPr>
              <a:t>Five main areas:</a:t>
            </a:r>
          </a:p>
          <a:p>
            <a:pPr marL="806450" indent="-457200">
              <a:spcBef>
                <a:spcPts val="1200"/>
              </a:spcBef>
              <a:buSzPct val="80000"/>
              <a:buFont typeface="+mj-lt"/>
              <a:buAutoNum type="arabicPeriod"/>
            </a:pPr>
            <a:r>
              <a:rPr lang="en-IN" spc="-50" dirty="0"/>
              <a:t>The </a:t>
            </a:r>
            <a:r>
              <a:rPr lang="en-IN" b="1" spc="-50" dirty="0"/>
              <a:t>Ribbon</a:t>
            </a:r>
            <a:r>
              <a:rPr lang="en-IN" spc="-50" dirty="0"/>
              <a:t>, which displays common tasks associated with reports and visualizations</a:t>
            </a:r>
          </a:p>
          <a:p>
            <a:pPr marL="806450" indent="-457200" algn="just">
              <a:spcBef>
                <a:spcPts val="1200"/>
              </a:spcBef>
              <a:buSzPct val="80000"/>
              <a:buFont typeface="+mj-lt"/>
              <a:buAutoNum type="arabicPeriod"/>
            </a:pPr>
            <a:r>
              <a:rPr lang="en-IN" spc="-50" dirty="0"/>
              <a:t>The </a:t>
            </a:r>
            <a:r>
              <a:rPr lang="en-IN" b="1" spc="-50" dirty="0"/>
              <a:t>Report</a:t>
            </a:r>
            <a:r>
              <a:rPr lang="en-IN" spc="-50" dirty="0"/>
              <a:t> view, or canvas, where visualizations are created and arranged</a:t>
            </a:r>
          </a:p>
          <a:p>
            <a:pPr marL="806450" indent="-457200" algn="just">
              <a:spcBef>
                <a:spcPts val="1200"/>
              </a:spcBef>
              <a:buSzPct val="80000"/>
              <a:buFont typeface="+mj-lt"/>
              <a:buAutoNum type="arabicPeriod"/>
            </a:pPr>
            <a:r>
              <a:rPr lang="en-IN" spc="-50" dirty="0"/>
              <a:t>The </a:t>
            </a:r>
            <a:r>
              <a:rPr lang="en-IN" b="1" spc="-50" dirty="0"/>
              <a:t>Pages</a:t>
            </a:r>
            <a:r>
              <a:rPr lang="en-IN" spc="-50" dirty="0"/>
              <a:t> tab area along the bottom, which lets you select or add a report page</a:t>
            </a:r>
          </a:p>
          <a:p>
            <a:pPr marL="806450" indent="-457200">
              <a:spcBef>
                <a:spcPts val="1200"/>
              </a:spcBef>
              <a:buSzPct val="80000"/>
              <a:buFont typeface="+mj-lt"/>
              <a:buAutoNum type="arabicPeriod"/>
            </a:pPr>
            <a:r>
              <a:rPr lang="en-IN" spc="-50" dirty="0"/>
              <a:t>The </a:t>
            </a:r>
            <a:r>
              <a:rPr lang="en-IN" b="1" spc="-50" dirty="0"/>
              <a:t>Visualizations</a:t>
            </a:r>
            <a:r>
              <a:rPr lang="en-IN" spc="-50" dirty="0"/>
              <a:t> pane, where you can change visualizations, customize colors or axes, apply filters, drag fields, and more</a:t>
            </a:r>
          </a:p>
          <a:p>
            <a:pPr marL="806450" indent="-457200">
              <a:spcBef>
                <a:spcPts val="1200"/>
              </a:spcBef>
              <a:buSzPct val="80000"/>
              <a:buFont typeface="+mj-lt"/>
              <a:buAutoNum type="arabicPeriod"/>
            </a:pPr>
            <a:r>
              <a:rPr lang="en-IN" spc="-50" dirty="0"/>
              <a:t>The </a:t>
            </a:r>
            <a:r>
              <a:rPr lang="en-IN" b="1" spc="-50" dirty="0"/>
              <a:t>Fields</a:t>
            </a:r>
            <a:r>
              <a:rPr lang="en-IN" spc="-50" dirty="0"/>
              <a:t> pane, where query elements and filters can be dragged onto the </a:t>
            </a:r>
            <a:r>
              <a:rPr lang="en-IN" b="1" spc="-50" dirty="0"/>
              <a:t>Report</a:t>
            </a:r>
            <a:r>
              <a:rPr lang="en-IN" spc="-50" dirty="0"/>
              <a:t> view, or dragged to the </a:t>
            </a:r>
            <a:r>
              <a:rPr lang="en-IN" b="1" spc="-50" dirty="0"/>
              <a:t>Filters</a:t>
            </a:r>
            <a:r>
              <a:rPr lang="en-IN" spc="-50" dirty="0"/>
              <a:t> area of the </a:t>
            </a:r>
            <a:r>
              <a:rPr lang="en-IN" b="1" spc="-50" dirty="0"/>
              <a:t>Visualizations</a:t>
            </a:r>
            <a:r>
              <a:rPr lang="en-IN" spc="-50" dirty="0"/>
              <a:t> pane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189" y="5145941"/>
            <a:ext cx="3106559" cy="138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84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1449388"/>
            <a:ext cx="11277323" cy="5043555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Power BI Desktop Report view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06C888C-8776-443D-ACBC-9859B4E96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724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–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some </a:t>
            </a:r>
          </a:p>
          <a:p>
            <a:pPr lvl="2"/>
            <a:r>
              <a:rPr lang="en-US" sz="2400" dirty="0"/>
              <a:t>On-Line data  		: </a:t>
            </a:r>
            <a:r>
              <a:rPr lang="en-IN" sz="16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IMF WORLD ECONOMIC OUTLOOK DATABASE 2017 April – </a:t>
            </a:r>
          </a:p>
          <a:p>
            <a:pPr marL="292100" lvl="2" indent="0">
              <a:buNone/>
            </a:pPr>
            <a:r>
              <a:rPr lang="en-IN" sz="16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</a:t>
            </a:r>
            <a:r>
              <a:rPr lang="en-IN" sz="1600" dirty="0">
                <a:solidFill>
                  <a:srgbClr val="C00000"/>
                </a:solidFill>
              </a:rPr>
              <a:t>Gross domestic product, current prices in US dollars</a:t>
            </a:r>
            <a:r>
              <a:rPr lang="en-US" sz="16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rgbClr val="C00000"/>
              </a:solidFill>
            </a:endParaRPr>
          </a:p>
          <a:p>
            <a:pPr lvl="2"/>
            <a:r>
              <a:rPr lang="en-US" sz="2400" dirty="0"/>
              <a:t>clean it, 			: 	</a:t>
            </a:r>
            <a:r>
              <a:rPr lang="en-US" sz="1600" i="1" dirty="0"/>
              <a:t>- Remove Top Rows</a:t>
            </a:r>
          </a:p>
          <a:p>
            <a:pPr marL="292100" lvl="2" indent="0">
              <a:buNone/>
            </a:pPr>
            <a:r>
              <a:rPr lang="en-US" sz="1600" i="1" dirty="0"/>
              <a:t>					- Use First Row as Header</a:t>
            </a:r>
          </a:p>
          <a:p>
            <a:pPr marL="292100" lvl="2" indent="0">
              <a:buNone/>
            </a:pPr>
            <a:r>
              <a:rPr lang="en-US" sz="1600" i="1" dirty="0"/>
              <a:t>					- Remove unwanted Columns</a:t>
            </a:r>
          </a:p>
          <a:p>
            <a:pPr marL="292100" lvl="2" indent="0">
              <a:buNone/>
            </a:pPr>
            <a:r>
              <a:rPr lang="en-US" sz="1600" i="1" dirty="0"/>
              <a:t>					- Transform Columns to Rows (</a:t>
            </a:r>
            <a:r>
              <a:rPr lang="en-US" sz="1600" i="1" dirty="0" err="1"/>
              <a:t>UnPivot</a:t>
            </a:r>
            <a:r>
              <a:rPr lang="en-US" sz="1600" i="1" dirty="0"/>
              <a:t>)</a:t>
            </a:r>
          </a:p>
          <a:p>
            <a:pPr marL="292100" lvl="2" indent="0">
              <a:buNone/>
            </a:pPr>
            <a:r>
              <a:rPr lang="en-US" sz="1600" i="1" dirty="0"/>
              <a:t>					- Rename Columns</a:t>
            </a:r>
          </a:p>
          <a:p>
            <a:pPr marL="292100" lvl="2" indent="0">
              <a:buNone/>
            </a:pPr>
            <a:r>
              <a:rPr lang="en-US" sz="1600" i="1" dirty="0"/>
              <a:t>					- Remove n/a Rows</a:t>
            </a:r>
          </a:p>
          <a:p>
            <a:pPr marL="292100" lvl="2" indent="0">
              <a:buNone/>
            </a:pPr>
            <a:r>
              <a:rPr lang="en-US" sz="1600" i="1" dirty="0"/>
              <a:t>					- Change Data Formats (Types)</a:t>
            </a:r>
          </a:p>
          <a:p>
            <a:pPr marL="292100" lvl="2" indent="0">
              <a:buNone/>
            </a:pPr>
            <a:r>
              <a:rPr lang="en-US" sz="1600" i="1" dirty="0"/>
              <a:t>					- Change Data type of Country </a:t>
            </a:r>
          </a:p>
          <a:p>
            <a:pPr lvl="2"/>
            <a:r>
              <a:rPr lang="en-US" sz="2400" dirty="0"/>
              <a:t>model it and 		: </a:t>
            </a:r>
            <a:r>
              <a:rPr lang="en-US" sz="2000" dirty="0"/>
              <a:t>Let us skip for now</a:t>
            </a:r>
            <a:endParaRPr lang="en-US" sz="2400" dirty="0"/>
          </a:p>
          <a:p>
            <a:pPr lvl="2"/>
            <a:r>
              <a:rPr lang="en-US" sz="2400" dirty="0"/>
              <a:t>Build Visual		</a:t>
            </a:r>
            <a:r>
              <a:rPr lang="en-US" sz="2400" i="1" dirty="0"/>
              <a:t>	</a:t>
            </a:r>
            <a:r>
              <a:rPr lang="en-US" sz="1600" i="1" dirty="0"/>
              <a:t>- Build Visual</a:t>
            </a:r>
          </a:p>
        </p:txBody>
      </p:sp>
    </p:spTree>
    <p:extLst>
      <p:ext uri="{BB962C8B-B14F-4D97-AF65-F5344CB8AC3E}">
        <p14:creationId xmlns:p14="http://schemas.microsoft.com/office/powerpoint/2010/main" val="412849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9426" y="3261814"/>
            <a:ext cx="11293474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buClr>
                <a:schemeClr val="tx2"/>
              </a:buClr>
            </a:pPr>
            <a:r>
              <a:rPr lang="en-US" sz="3200" b="1" dirty="0">
                <a:solidFill>
                  <a:srgbClr val="C00000"/>
                </a:solidFill>
                <a:latin typeface="+mj-lt"/>
              </a:rPr>
              <a:t>Data Loading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9E53-6F94-4E74-AB23-6C1BCA539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5CE1A-B90E-4A10-ACF7-9113A10CB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500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First Page – Getting Started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C0FE12-A066-4AAD-B9B4-37F73DA54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639" r="2633"/>
          <a:stretch/>
        </p:blipFill>
        <p:spPr>
          <a:xfrm>
            <a:off x="492399" y="1446145"/>
            <a:ext cx="11264349" cy="5043555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97560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2FD18-4288-44BD-A1E6-6829B67B6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415" y="1449388"/>
            <a:ext cx="5251170" cy="5040312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96793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Get Data from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4A882-7447-44E8-87D8-7EAB6722E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1446145"/>
            <a:ext cx="6271932" cy="5043555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7207624" y="1449388"/>
            <a:ext cx="45620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000" b="1" dirty="0"/>
              <a:t>IMF WORLD ECONOMIC OUTLOOK DATABASE 2017 April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617" y="3231818"/>
            <a:ext cx="4896131" cy="3257882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418996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Select required table </a:t>
            </a:r>
            <a:r>
              <a:rPr lang="en-IN" sz="1800" dirty="0"/>
              <a:t>–</a:t>
            </a:r>
            <a:r>
              <a:rPr lang="en-IN" dirty="0"/>
              <a:t> </a:t>
            </a:r>
            <a:r>
              <a:rPr lang="en-IN" sz="1800" dirty="0"/>
              <a:t>Gross domestic product, current prices in US dollars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30ED8B-4E44-4C82-AA20-C4A7B95FD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00" y="1449388"/>
            <a:ext cx="5485320" cy="3781518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6" name="Right Arrow 5"/>
          <p:cNvSpPr/>
          <p:nvPr/>
        </p:nvSpPr>
        <p:spPr>
          <a:xfrm>
            <a:off x="5782100" y="1510896"/>
            <a:ext cx="2938819" cy="1535639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Click </a:t>
            </a:r>
            <a:r>
              <a:rPr lang="en-US" dirty="0"/>
              <a:t>– </a:t>
            </a:r>
            <a:r>
              <a:rPr lang="en-US" b="1" dirty="0"/>
              <a:t>By Countries </a:t>
            </a:r>
            <a:r>
              <a:rPr lang="en-US" sz="1400" dirty="0"/>
              <a:t>(Country level data)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0717" t="10268" r="22181" b="13281"/>
          <a:stretch/>
        </p:blipFill>
        <p:spPr>
          <a:xfrm>
            <a:off x="6036860" y="2904741"/>
            <a:ext cx="5660748" cy="3584959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7" name="Right Arrow 6"/>
          <p:cNvSpPr/>
          <p:nvPr/>
        </p:nvSpPr>
        <p:spPr>
          <a:xfrm>
            <a:off x="9081731" y="5415340"/>
            <a:ext cx="2938819" cy="107436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Click </a:t>
            </a:r>
            <a:r>
              <a:rPr lang="en-US" dirty="0"/>
              <a:t>– </a:t>
            </a:r>
            <a:r>
              <a:rPr lang="en-US" b="1" dirty="0"/>
              <a:t>All countries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2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Select Subject </a:t>
            </a:r>
            <a:r>
              <a:rPr lang="en-IN" dirty="0">
                <a:sym typeface="Wingdings" panose="05000000000000000000" pitchFamily="2" charset="2"/>
              </a:rPr>
              <a:t> </a:t>
            </a:r>
            <a:r>
              <a:rPr lang="en-IN" dirty="0"/>
              <a:t>Select the fields </a:t>
            </a:r>
            <a:r>
              <a:rPr lang="en-IN" dirty="0">
                <a:sym typeface="Wingdings" panose="05000000000000000000" pitchFamily="2" charset="2"/>
              </a:rPr>
              <a:t>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6D215-9077-452F-A76B-9047DFE0C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00" y="1446145"/>
            <a:ext cx="5653088" cy="3667125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300" y="3175586"/>
            <a:ext cx="5603600" cy="3314114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6" name="Right Arrow 5"/>
          <p:cNvSpPr/>
          <p:nvPr/>
        </p:nvSpPr>
        <p:spPr>
          <a:xfrm>
            <a:off x="5174773" y="1642772"/>
            <a:ext cx="3976049" cy="1464316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Select </a:t>
            </a:r>
            <a:r>
              <a:rPr lang="en-US" sz="1200" b="1" dirty="0">
                <a:solidFill>
                  <a:srgbClr val="FF0000"/>
                </a:solidFill>
              </a:rPr>
              <a:t>Gross Domestic Product Current Prices US Dollars</a:t>
            </a:r>
            <a:endParaRPr lang="en-US" b="1" dirty="0">
              <a:solidFill>
                <a:srgbClr val="FF0000"/>
              </a:solidFill>
            </a:endParaRPr>
          </a:p>
          <a:p>
            <a:pPr algn="ctr"/>
            <a:r>
              <a:rPr lang="en-US" b="1" dirty="0"/>
              <a:t>Click </a:t>
            </a:r>
            <a:r>
              <a:rPr lang="en-US" dirty="0"/>
              <a:t>– </a:t>
            </a:r>
            <a:r>
              <a:rPr lang="en-US" b="1" dirty="0"/>
              <a:t>Continue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9128076" y="4776898"/>
            <a:ext cx="2938819" cy="809223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Click </a:t>
            </a:r>
            <a:r>
              <a:rPr lang="en-US" dirty="0"/>
              <a:t>– </a:t>
            </a:r>
            <a:r>
              <a:rPr lang="en-US" b="1" dirty="0"/>
              <a:t>Prepare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5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PowerBI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IN" dirty="0"/>
              <a:t>PowerBI is a suite of business analytics tools that deliver insights throughout your organization</a:t>
            </a:r>
          </a:p>
          <a:p>
            <a:pPr>
              <a:spcBef>
                <a:spcPts val="1200"/>
              </a:spcBef>
            </a:pPr>
            <a:r>
              <a:rPr lang="en-IN" dirty="0"/>
              <a:t>Connect to hundreds of data sources, simplify data prep, and drive ad hoc analysis</a:t>
            </a:r>
          </a:p>
          <a:p>
            <a:pPr>
              <a:spcBef>
                <a:spcPts val="1200"/>
              </a:spcBef>
            </a:pPr>
            <a:r>
              <a:rPr lang="en-IN" dirty="0"/>
              <a:t>Produce beautiful reports, then publish them for your organization to consume on the web and across mobile devices</a:t>
            </a:r>
          </a:p>
          <a:p>
            <a:pPr>
              <a:spcBef>
                <a:spcPts val="1200"/>
              </a:spcBef>
            </a:pPr>
            <a:r>
              <a:rPr lang="en-IN" dirty="0"/>
              <a:t>Everyone can create personalize dashboards with a unique, 360-degree view of their business. And scale across the enterprise, with governance and security built-in</a:t>
            </a:r>
          </a:p>
        </p:txBody>
      </p:sp>
    </p:spTree>
    <p:extLst>
      <p:ext uri="{BB962C8B-B14F-4D97-AF65-F5344CB8AC3E}">
        <p14:creationId xmlns:p14="http://schemas.microsoft.com/office/powerpoint/2010/main" val="2467537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Now copy the URL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552C3-C9BC-42B5-8C75-558097841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00" y="1449388"/>
            <a:ext cx="11340702" cy="504031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78562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Paste in our PowerBI – Web URL location – Select Table-1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81E092-4C89-4BFF-9EB3-9EDAF13D9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1449388"/>
            <a:ext cx="6684888" cy="234057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574" y="2251075"/>
            <a:ext cx="5705475" cy="4238625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60372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Load to </a:t>
            </a:r>
            <a:r>
              <a:rPr lang="en-IN" dirty="0"/>
              <a:t>Query Editor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FA3147-1C07-4B5E-8987-03B850FB1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00" y="1446144"/>
            <a:ext cx="11218778" cy="5043555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37114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9426" y="3261814"/>
            <a:ext cx="11293474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buClr>
                <a:schemeClr val="tx2"/>
              </a:buClr>
            </a:pPr>
            <a:r>
              <a:rPr lang="en-US" sz="3200" b="1" dirty="0">
                <a:solidFill>
                  <a:srgbClr val="C00000"/>
                </a:solidFill>
                <a:latin typeface="+mj-lt"/>
              </a:rPr>
              <a:t>Data Cleansing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25606A-1942-42AA-B206-F73266514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2F303-A898-41F3-8EA4-31096AE84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422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Remove Top Rows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09F9D2-955E-4F2F-81D4-39ACA7EB4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00" y="1449388"/>
            <a:ext cx="11280500" cy="504031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4724" y="4121803"/>
            <a:ext cx="6928942" cy="2166191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13819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first row as header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A14096-0B1E-4042-97AE-7E79FE623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00" y="1446144"/>
            <a:ext cx="11259544" cy="5043556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17438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Remove Columns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3AB4A8-8465-4544-8E77-6973916E8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1449388"/>
            <a:ext cx="11269664" cy="4211824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400" y="3498850"/>
            <a:ext cx="11256688" cy="2990850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67812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Transform – Unpivot columns – Rename columns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93976E3-CD9B-4933-B030-E3AA73A30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1449388"/>
            <a:ext cx="5587592" cy="1831694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2952749"/>
            <a:ext cx="9043988" cy="1484779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6252" y="4598894"/>
            <a:ext cx="7672836" cy="1890806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13808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Remove n/a values by clicking column header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3FC28F4-2013-4997-92EB-ECF11ADA6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6" name="Group 5"/>
          <p:cNvGrpSpPr/>
          <p:nvPr/>
        </p:nvGrpSpPr>
        <p:grpSpPr>
          <a:xfrm>
            <a:off x="492400" y="1446144"/>
            <a:ext cx="9024021" cy="5043555"/>
            <a:chOff x="492400" y="1446144"/>
            <a:chExt cx="9024021" cy="504355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2400" y="1446144"/>
              <a:ext cx="6971973" cy="5043555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l="87587" t="5435" b="89957"/>
            <a:stretch/>
          </p:blipFill>
          <p:spPr>
            <a:xfrm>
              <a:off x="6589058" y="1693364"/>
              <a:ext cx="2927363" cy="786136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</p:grpSp>
      <p:sp>
        <p:nvSpPr>
          <p:cNvPr id="8" name="Oval 7"/>
          <p:cNvSpPr/>
          <p:nvPr/>
        </p:nvSpPr>
        <p:spPr>
          <a:xfrm>
            <a:off x="8633012" y="1449388"/>
            <a:ext cx="1237129" cy="141483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5418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Changing Data Formats (Types)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CA0FA2D-94CB-455B-94EF-8409BCB16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00" y="1418165"/>
            <a:ext cx="11264348" cy="5071535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grpSp>
        <p:nvGrpSpPr>
          <p:cNvPr id="7" name="Group 6"/>
          <p:cNvGrpSpPr/>
          <p:nvPr/>
        </p:nvGrpSpPr>
        <p:grpSpPr>
          <a:xfrm>
            <a:off x="492399" y="4047565"/>
            <a:ext cx="7737201" cy="2442135"/>
            <a:chOff x="492400" y="5009086"/>
            <a:chExt cx="6185368" cy="148061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400" y="5009086"/>
              <a:ext cx="6185368" cy="1480614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  <p:sp>
          <p:nvSpPr>
            <p:cNvPr id="6" name="Oval 5"/>
            <p:cNvSpPr/>
            <p:nvPr/>
          </p:nvSpPr>
          <p:spPr>
            <a:xfrm>
              <a:off x="2514600" y="5567082"/>
              <a:ext cx="1506071" cy="497542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613297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Gartner’s Magic Quadrant for BI </a:t>
            </a:r>
            <a:r>
              <a:rPr lang="da-DK" sz="2400" dirty="0"/>
              <a:t>– Jan-2020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FFBE2F-2E6E-49F8-B819-D4B8B6DC1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6" name="Group 5"/>
          <p:cNvGrpSpPr/>
          <p:nvPr/>
        </p:nvGrpSpPr>
        <p:grpSpPr>
          <a:xfrm>
            <a:off x="479425" y="1323834"/>
            <a:ext cx="11293475" cy="5165866"/>
            <a:chOff x="479425" y="1323834"/>
            <a:chExt cx="11293475" cy="516586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6" t="1145" r="5278" b="3102"/>
            <a:stretch/>
          </p:blipFill>
          <p:spPr>
            <a:xfrm>
              <a:off x="479425" y="1323834"/>
              <a:ext cx="11293475" cy="5165866"/>
            </a:xfrm>
            <a:prstGeom prst="rect">
              <a:avLst/>
            </a:prstGeom>
          </p:spPr>
        </p:pic>
        <p:sp>
          <p:nvSpPr>
            <p:cNvPr id="5" name="Rounded Rectangle 4"/>
            <p:cNvSpPr/>
            <p:nvPr/>
          </p:nvSpPr>
          <p:spPr>
            <a:xfrm>
              <a:off x="9075761" y="2169994"/>
              <a:ext cx="1978926" cy="450376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  <a:alpha val="42000"/>
              </a:schemeClr>
            </a:solidFill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3127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/>
              <a:t>Close the Query Editor and go to Data View – Change data type of Country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78CB76-FA3A-495A-92C3-4885189B1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00" y="1449388"/>
            <a:ext cx="5249494" cy="3099099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688" y="2162857"/>
            <a:ext cx="7430060" cy="4326843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966573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9426" y="3261814"/>
            <a:ext cx="11293474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buClr>
                <a:schemeClr val="tx2"/>
              </a:buClr>
            </a:pPr>
            <a:r>
              <a:rPr lang="en-US" sz="3200" b="1" dirty="0">
                <a:solidFill>
                  <a:srgbClr val="C00000"/>
                </a:solidFill>
                <a:latin typeface="+mj-lt"/>
              </a:rPr>
              <a:t>Data Visualizing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6EEA8-724E-4013-BCC4-2A8866617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AB1C7-9B65-44E4-97AD-D42A66DEE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14494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Go to Report 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Drag Year </a:t>
            </a:r>
            <a:r>
              <a:rPr lang="en-IN" dirty="0">
                <a:sym typeface="Wingdings" panose="05000000000000000000" pitchFamily="2" charset="2"/>
              </a:rPr>
              <a:t> Axis</a:t>
            </a:r>
          </a:p>
          <a:p>
            <a:pPr marL="0" indent="0">
              <a:buNone/>
            </a:pPr>
            <a:r>
              <a:rPr lang="en-IN" dirty="0">
                <a:sym typeface="Wingdings" panose="05000000000000000000" pitchFamily="2" charset="2"/>
              </a:rPr>
              <a:t>	 GDP  Value</a:t>
            </a:r>
          </a:p>
          <a:p>
            <a:pPr marL="0" indent="0">
              <a:buNone/>
            </a:pPr>
            <a:r>
              <a:rPr lang="en-IN" dirty="0">
                <a:sym typeface="Wingdings" panose="05000000000000000000" pitchFamily="2" charset="2"/>
              </a:rPr>
              <a:t>	 Country  Legend</a:t>
            </a:r>
          </a:p>
          <a:p>
            <a:pPr marL="0" indent="0">
              <a:buNone/>
            </a:pPr>
            <a:endParaRPr lang="en-IN" dirty="0"/>
          </a:p>
        </p:txBody>
      </p:sp>
      <p:grpSp>
        <p:nvGrpSpPr>
          <p:cNvPr id="7" name="Group 6"/>
          <p:cNvGrpSpPr/>
          <p:nvPr/>
        </p:nvGrpSpPr>
        <p:grpSpPr>
          <a:xfrm>
            <a:off x="492401" y="565403"/>
            <a:ext cx="11264348" cy="5942280"/>
            <a:chOff x="1929770" y="565403"/>
            <a:chExt cx="9826978" cy="594228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29770" y="2554140"/>
              <a:ext cx="8670531" cy="3935560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l="71415"/>
            <a:stretch/>
          </p:blipFill>
          <p:spPr>
            <a:xfrm>
              <a:off x="8014447" y="565403"/>
              <a:ext cx="3742301" cy="5942280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6122732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Apply filter – Top 10 countries by GDP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ED59959-7B8E-48C4-9E7E-7AA784204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6" name="Group 5"/>
          <p:cNvGrpSpPr/>
          <p:nvPr/>
        </p:nvGrpSpPr>
        <p:grpSpPr>
          <a:xfrm>
            <a:off x="492400" y="1435945"/>
            <a:ext cx="11264349" cy="5063955"/>
            <a:chOff x="874060" y="1435945"/>
            <a:chExt cx="10882689" cy="506395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61413" y="1435945"/>
              <a:ext cx="4495336" cy="5053755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4060" y="2785813"/>
              <a:ext cx="6387354" cy="3714087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9805936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Applying the Map View – Yearly GDP by country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132F77-C870-47EE-957A-FD08E8502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99" y="1446144"/>
            <a:ext cx="11280501" cy="5043555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7694160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Applying </a:t>
            </a:r>
            <a:r>
              <a:rPr lang="en-IN"/>
              <a:t>Country Labels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857B25B-C38A-4558-8E34-9107BEEB1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6" name="Group 5"/>
          <p:cNvGrpSpPr/>
          <p:nvPr/>
        </p:nvGrpSpPr>
        <p:grpSpPr>
          <a:xfrm>
            <a:off x="479424" y="1446144"/>
            <a:ext cx="11293476" cy="5043557"/>
            <a:chOff x="479424" y="1446144"/>
            <a:chExt cx="11293476" cy="504355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424" y="1446144"/>
              <a:ext cx="11277323" cy="5043555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  <p:sp>
          <p:nvSpPr>
            <p:cNvPr id="5" name="Oval 4"/>
            <p:cNvSpPr/>
            <p:nvPr/>
          </p:nvSpPr>
          <p:spPr>
            <a:xfrm>
              <a:off x="11327642" y="5390867"/>
              <a:ext cx="445258" cy="109883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15088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FBEBEF4-8B76-4B07-A896-A5E3F5EAB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1482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D4D17-9EFD-4998-ABC9-1C51FB9F0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4DD4D-A237-4771-840B-DC7B759F4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A6D719-5A21-4E77-97ED-DE3A5014F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75" y="828675"/>
            <a:ext cx="893445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15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756885-1B1E-4575-A914-27546B92F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7CDB2A-2CF1-4A4A-8D34-5D7C46FCE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DE4C7E-1A18-4B4A-9549-4BCF4ED09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7614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2F30C4-564B-4287-B434-4514097E8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DA7FEC-B690-431D-9FC5-2CDE14EE4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30E7FE-2CBF-4704-A062-B772B9986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08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Architecture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business suite that includes several technologies that work together</a:t>
            </a:r>
          </a:p>
          <a:p>
            <a:r>
              <a:rPr lang="en-US" dirty="0"/>
              <a:t>Power BI technology consists of a group of components such as:</a:t>
            </a:r>
          </a:p>
          <a:p>
            <a:pPr lvl="2"/>
            <a:r>
              <a:rPr lang="en-US" b="1" dirty="0"/>
              <a:t>Power Query 		</a:t>
            </a:r>
            <a:r>
              <a:rPr lang="en-US" i="1" dirty="0"/>
              <a:t>(for data mash-up and transformation)</a:t>
            </a:r>
          </a:p>
          <a:p>
            <a:pPr lvl="2"/>
            <a:r>
              <a:rPr lang="en-US" b="1" dirty="0"/>
              <a:t>Power BI Desktop 	</a:t>
            </a:r>
            <a:r>
              <a:rPr lang="en-US" i="1" dirty="0"/>
              <a:t>(a companion development tool)</a:t>
            </a:r>
          </a:p>
          <a:p>
            <a:pPr lvl="2"/>
            <a:r>
              <a:rPr lang="en-US" b="1" dirty="0"/>
              <a:t>Power BI Mobile </a:t>
            </a:r>
            <a:r>
              <a:rPr lang="en-US" dirty="0"/>
              <a:t>		</a:t>
            </a:r>
            <a:r>
              <a:rPr lang="en-US" i="1" dirty="0"/>
              <a:t>(for Android, iOS, Windows phones)</a:t>
            </a:r>
          </a:p>
          <a:p>
            <a:pPr lvl="2"/>
            <a:r>
              <a:rPr lang="en-US" b="1" dirty="0"/>
              <a:t>Power Pivot 		</a:t>
            </a:r>
            <a:r>
              <a:rPr lang="en-US" i="1" dirty="0"/>
              <a:t>(for in-memory tabular data modeling)</a:t>
            </a:r>
          </a:p>
          <a:p>
            <a:pPr lvl="2"/>
            <a:r>
              <a:rPr lang="en-US" b="1" dirty="0"/>
              <a:t>Power View		</a:t>
            </a:r>
            <a:r>
              <a:rPr lang="en-US" i="1" dirty="0"/>
              <a:t>(for viewing data visualizations)</a:t>
            </a:r>
          </a:p>
          <a:p>
            <a:pPr lvl="2"/>
            <a:r>
              <a:rPr lang="en-US" b="1" dirty="0"/>
              <a:t>Power Map 		</a:t>
            </a:r>
            <a:r>
              <a:rPr lang="en-US" i="1" dirty="0"/>
              <a:t>(for visualizing 3D geo-spatial data)</a:t>
            </a:r>
          </a:p>
          <a:p>
            <a:pPr lvl="2"/>
            <a:r>
              <a:rPr lang="en-US" b="1" dirty="0"/>
              <a:t>Power Q&amp;A		</a:t>
            </a:r>
            <a:r>
              <a:rPr lang="en-US" b="1" i="1" dirty="0"/>
              <a:t> </a:t>
            </a:r>
            <a:r>
              <a:rPr lang="en-US" i="1" dirty="0"/>
              <a:t>(for natural language Q&amp;A)</a:t>
            </a:r>
          </a:p>
        </p:txBody>
      </p:sp>
    </p:spTree>
    <p:extLst>
      <p:ext uri="{BB962C8B-B14F-4D97-AF65-F5344CB8AC3E}">
        <p14:creationId xmlns:p14="http://schemas.microsoft.com/office/powerpoint/2010/main" val="2958387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AD3C74-1E34-4B5E-9F66-658A236B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F163B4-CDEA-49F4-AD11-DB9B341D2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B3F59C-0564-4CB8-8A04-9BCBFDEE8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0610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314B10-7922-48AC-BA6C-9903EAEBE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13ADCA-3562-4440-A3B5-BAF3434A5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839FBB-FC1A-42A0-864A-F54BEB1D7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073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C4A1ED-52F0-45CF-BC69-7E54419A0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A83AE72-22DF-4764-8D34-1DE21E26B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4C7676-6A9C-4AC1-BB70-C1C19B31F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532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64026E-D9EB-405F-BDCA-BC8132643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D860BB-AFD3-4638-ABF0-B63A9D817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D20A29-DC37-4220-93F8-C6B09A6D5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7545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53E3B8-85CC-4FF7-BF5A-B58F1C15D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B5943B-EC05-4EFA-8DB7-087D0C828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537DD3-ECE8-4981-B223-6C8E59C68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8418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54282-041D-4A14-B0DB-4DB67F167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65A46-178F-4B1A-A4C8-7B91985BE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529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Power BI Architecture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Power BI takes data from various data sources such as </a:t>
            </a:r>
            <a:r>
              <a:rPr lang="en-US" b="1" dirty="0"/>
              <a:t>files</a:t>
            </a:r>
            <a:r>
              <a:rPr lang="en-US" dirty="0"/>
              <a:t>, </a:t>
            </a:r>
            <a:r>
              <a:rPr lang="en-US" b="1" dirty="0"/>
              <a:t>Azure source</a:t>
            </a:r>
            <a:r>
              <a:rPr lang="en-US" dirty="0"/>
              <a:t>, </a:t>
            </a:r>
            <a:r>
              <a:rPr lang="en-US" b="1" dirty="0"/>
              <a:t>online services</a:t>
            </a:r>
            <a:r>
              <a:rPr lang="en-US" dirty="0"/>
              <a:t>, </a:t>
            </a:r>
            <a:r>
              <a:rPr lang="en-US" b="1" dirty="0" err="1"/>
              <a:t>DirectQuery</a:t>
            </a:r>
            <a:r>
              <a:rPr lang="en-US" dirty="0"/>
              <a:t> or </a:t>
            </a:r>
            <a:r>
              <a:rPr lang="en-US" b="1" dirty="0"/>
              <a:t>gateway sources </a:t>
            </a:r>
          </a:p>
          <a:p>
            <a:r>
              <a:rPr lang="en-US" dirty="0"/>
              <a:t>Using </a:t>
            </a:r>
            <a:r>
              <a:rPr lang="en-US" b="1" dirty="0"/>
              <a:t>Power BI Desktop </a:t>
            </a:r>
            <a:r>
              <a:rPr lang="en-US" dirty="0"/>
              <a:t>one can work with data by importing and cleaning and transforming according to the needs</a:t>
            </a:r>
          </a:p>
          <a:p>
            <a:r>
              <a:rPr lang="en-US" spc="-100" dirty="0"/>
              <a:t>Once the data is transformed and formatted, it is ready to use in making </a:t>
            </a:r>
            <a:r>
              <a:rPr lang="en-US" b="1" spc="-100" dirty="0"/>
              <a:t>visualizations</a:t>
            </a:r>
            <a:r>
              <a:rPr lang="en-US" spc="-100" dirty="0"/>
              <a:t> in a report</a:t>
            </a:r>
          </a:p>
          <a:p>
            <a:r>
              <a:rPr lang="en-US" dirty="0"/>
              <a:t>A report is a collection of visualizations like </a:t>
            </a:r>
            <a:r>
              <a:rPr lang="en-US" b="1" dirty="0"/>
              <a:t>graphs</a:t>
            </a:r>
            <a:r>
              <a:rPr lang="en-US" dirty="0"/>
              <a:t>, </a:t>
            </a:r>
            <a:r>
              <a:rPr lang="en-US" b="1" dirty="0"/>
              <a:t>charts</a:t>
            </a:r>
            <a:r>
              <a:rPr lang="en-US" dirty="0"/>
              <a:t>, </a:t>
            </a:r>
            <a:r>
              <a:rPr lang="en-US" b="1" dirty="0"/>
              <a:t>tables</a:t>
            </a:r>
            <a:r>
              <a:rPr lang="en-US" dirty="0"/>
              <a:t>, </a:t>
            </a:r>
            <a:r>
              <a:rPr lang="en-US" b="1" dirty="0"/>
              <a:t>filters</a:t>
            </a:r>
            <a:r>
              <a:rPr lang="en-US" dirty="0"/>
              <a:t>, and </a:t>
            </a:r>
            <a:r>
              <a:rPr lang="en-US" b="1" dirty="0"/>
              <a:t>slicers</a:t>
            </a:r>
          </a:p>
          <a:p>
            <a:r>
              <a:rPr lang="en-US" dirty="0"/>
              <a:t>One can publish the reports created in Power BI desktop on two kinds of platforms; </a:t>
            </a:r>
            <a:r>
              <a:rPr lang="en-US" b="1" dirty="0"/>
              <a:t>Power BI Service</a:t>
            </a:r>
            <a:r>
              <a:rPr lang="en-US" dirty="0"/>
              <a:t> and </a:t>
            </a:r>
            <a:r>
              <a:rPr lang="en-US" b="1" dirty="0"/>
              <a:t> Power BI Report Server</a:t>
            </a:r>
          </a:p>
          <a:p>
            <a:r>
              <a:rPr lang="en-US" b="1" dirty="0"/>
              <a:t>Power BI Service </a:t>
            </a:r>
            <a:r>
              <a:rPr lang="en-US" dirty="0"/>
              <a:t>is a cloud-based public platform whereas </a:t>
            </a:r>
            <a:r>
              <a:rPr lang="en-US" b="1" dirty="0"/>
              <a:t>Report Server </a:t>
            </a:r>
            <a:r>
              <a:rPr lang="en-US" dirty="0"/>
              <a:t>is an </a:t>
            </a:r>
            <a:r>
              <a:rPr lang="en-US" dirty="0" err="1"/>
              <a:t>on-premise</a:t>
            </a:r>
            <a:r>
              <a:rPr lang="en-US" dirty="0"/>
              <a:t> platform protected by firewall security</a:t>
            </a:r>
          </a:p>
          <a:p>
            <a:r>
              <a:rPr lang="en-US" spc="-100" dirty="0"/>
              <a:t>Create dashboards on these platforms by pinning visualizations from your published reports</a:t>
            </a:r>
          </a:p>
          <a:p>
            <a:r>
              <a:rPr lang="en-US" spc="-100" dirty="0"/>
              <a:t>Share dashboards and reports and collaborate with others from organization or outside, using delivery options like a </a:t>
            </a:r>
            <a:r>
              <a:rPr lang="en-US" b="1" spc="-100" dirty="0"/>
              <a:t>web-browser</a:t>
            </a:r>
            <a:r>
              <a:rPr lang="en-US" spc="-100" dirty="0"/>
              <a:t>, </a:t>
            </a:r>
            <a:r>
              <a:rPr lang="en-US" b="1" spc="-100" dirty="0"/>
              <a:t>Power BI on iPad</a:t>
            </a:r>
            <a:r>
              <a:rPr lang="en-US" spc="-100" dirty="0"/>
              <a:t>, </a:t>
            </a:r>
            <a:r>
              <a:rPr lang="en-US" b="1" spc="-100" dirty="0"/>
              <a:t>tablets</a:t>
            </a:r>
            <a:r>
              <a:rPr lang="en-US" spc="-100" dirty="0"/>
              <a:t>, </a:t>
            </a:r>
            <a:r>
              <a:rPr lang="en-US" b="1" spc="-100" dirty="0"/>
              <a:t>laptops</a:t>
            </a:r>
            <a:r>
              <a:rPr lang="en-US" spc="-100" dirty="0"/>
              <a:t>, </a:t>
            </a:r>
            <a:r>
              <a:rPr lang="en-US" b="1" spc="-100" dirty="0"/>
              <a:t>phones</a:t>
            </a:r>
            <a:r>
              <a:rPr lang="en-US" spc="-100" dirty="0"/>
              <a:t>, etc.</a:t>
            </a:r>
          </a:p>
        </p:txBody>
      </p:sp>
    </p:spTree>
    <p:extLst>
      <p:ext uri="{BB962C8B-B14F-4D97-AF65-F5344CB8AC3E}">
        <p14:creationId xmlns:p14="http://schemas.microsoft.com/office/powerpoint/2010/main" val="2614999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A20D43-9821-49A5-966F-853A0564A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82" t="1722" r="1228" b="3362"/>
          <a:stretch/>
        </p:blipFill>
        <p:spPr>
          <a:xfrm>
            <a:off x="479424" y="1449388"/>
            <a:ext cx="11277323" cy="504031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8896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 – Product Components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just">
              <a:spcAft>
                <a:spcPts val="1800"/>
              </a:spcAft>
            </a:pPr>
            <a:r>
              <a:rPr lang="en-US" b="1" dirty="0"/>
              <a:t>Data Sources </a:t>
            </a:r>
            <a:r>
              <a:rPr lang="en-US" dirty="0"/>
              <a:t>- Import data from files in your system, cloud-based online data sources or connect directly to live connections. </a:t>
            </a:r>
            <a:r>
              <a:rPr lang="en-US" sz="2000" i="1" dirty="0"/>
              <a:t>When importing from data </a:t>
            </a:r>
            <a:r>
              <a:rPr lang="en-US" sz="2000" i="1" dirty="0" err="1"/>
              <a:t>on-premise</a:t>
            </a:r>
            <a:r>
              <a:rPr lang="en-US" sz="2000" i="1" dirty="0"/>
              <a:t> or online services there is a limit of 1 GB</a:t>
            </a:r>
            <a:endParaRPr lang="en-IN" i="1" dirty="0"/>
          </a:p>
          <a:p>
            <a:pPr algn="just">
              <a:spcAft>
                <a:spcPts val="1800"/>
              </a:spcAft>
            </a:pPr>
            <a:r>
              <a:rPr lang="en-IN" b="1" dirty="0"/>
              <a:t>Power BI Desktop</a:t>
            </a:r>
            <a:r>
              <a:rPr lang="en-IN" dirty="0"/>
              <a:t> − This is used to create reports and data visualizations on the dataset - </a:t>
            </a:r>
            <a:r>
              <a:rPr lang="en-US" dirty="0"/>
              <a:t>is known as  client-side tool - companion development and authoring tool</a:t>
            </a:r>
            <a:endParaRPr lang="en-IN" dirty="0"/>
          </a:p>
          <a:p>
            <a:pPr algn="just">
              <a:spcAft>
                <a:spcPts val="1800"/>
              </a:spcAft>
            </a:pPr>
            <a:r>
              <a:rPr lang="en-US" b="1" dirty="0"/>
              <a:t>Power BI Service – </a:t>
            </a:r>
            <a:r>
              <a:rPr lang="en-US" dirty="0"/>
              <a:t>a web-based platform from where one can share reports made on Power BI Desktop, collaborate with other users, and create dashboards. </a:t>
            </a:r>
            <a:r>
              <a:rPr lang="en-US" sz="2000" i="1" dirty="0"/>
              <a:t>It is available in three versions – Free version, Pro version, Premium version</a:t>
            </a:r>
            <a:endParaRPr lang="en-US" i="1" dirty="0"/>
          </a:p>
          <a:p>
            <a:pPr algn="just">
              <a:spcAft>
                <a:spcPts val="1800"/>
              </a:spcAft>
            </a:pPr>
            <a:r>
              <a:rPr lang="en-US" b="1" dirty="0"/>
              <a:t>Power BI Report Server –</a:t>
            </a:r>
            <a:r>
              <a:rPr lang="en-US" dirty="0"/>
              <a:t> Enables you to create dashboards and share your reports with other users following proper security protocols. </a:t>
            </a:r>
            <a:r>
              <a:rPr lang="en-US" sz="2000" i="1" dirty="0"/>
              <a:t>To use this service, you need to have a Power BI Premium license.</a:t>
            </a:r>
          </a:p>
          <a:p>
            <a:pPr algn="just">
              <a:spcAft>
                <a:spcPts val="1800"/>
              </a:spcAft>
            </a:pPr>
            <a:r>
              <a:rPr lang="en-IN" sz="2000" b="1" dirty="0"/>
              <a:t>Power BI Service</a:t>
            </a:r>
            <a:r>
              <a:rPr lang="en-IN" sz="2000" dirty="0"/>
              <a:t> − This is a cloud service and is used to publish Power BI reports and data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58017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 – Product Components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spcAft>
                <a:spcPts val="1800"/>
              </a:spcAft>
            </a:pPr>
            <a:r>
              <a:rPr lang="en-IN" b="1" dirty="0"/>
              <a:t>Power BI Gateway</a:t>
            </a:r>
            <a:r>
              <a:rPr lang="en-IN" dirty="0"/>
              <a:t> − You can use Power BI on-premises gateway to keep your data fresh by connecting to your on-premises data sources without the need to move the data. It allows you to query large datasets and benefit from the existing investments</a:t>
            </a:r>
          </a:p>
          <a:p>
            <a:pPr algn="just">
              <a:spcAft>
                <a:spcPts val="1800"/>
              </a:spcAft>
            </a:pPr>
            <a:r>
              <a:rPr lang="en-IN" b="1" dirty="0"/>
              <a:t>Power BI Mobile Apps</a:t>
            </a:r>
            <a:r>
              <a:rPr lang="en-IN" dirty="0"/>
              <a:t> − Using Power BI mobile apps, you can stay connected to their data from anywhere. Power BI apps are available for Windows, </a:t>
            </a:r>
            <a:r>
              <a:rPr lang="en-IN" dirty="0" err="1"/>
              <a:t>iOS</a:t>
            </a:r>
            <a:r>
              <a:rPr lang="en-IN" dirty="0"/>
              <a:t>, and Android platform</a:t>
            </a:r>
          </a:p>
          <a:p>
            <a:pPr algn="just">
              <a:spcAft>
                <a:spcPts val="1800"/>
              </a:spcAft>
            </a:pPr>
            <a:r>
              <a:rPr lang="en-US" b="1" dirty="0"/>
              <a:t>Power BI Embedded –</a:t>
            </a:r>
            <a:r>
              <a:rPr lang="en-US" dirty="0"/>
              <a:t> Offers APIs which are used to embed visuals into custom applications</a:t>
            </a:r>
          </a:p>
          <a:p>
            <a:pPr algn="just">
              <a:spcAft>
                <a:spcPts val="1800"/>
              </a:spcAft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018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 &amp; Building Blocks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0E778D-E0D1-421A-8A4E-994A5CB96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833" t="14694" r="27361" b="4184"/>
          <a:stretch/>
        </p:blipFill>
        <p:spPr>
          <a:xfrm>
            <a:off x="479425" y="1449388"/>
            <a:ext cx="11277323" cy="504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96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603</Words>
  <Application>Microsoft Office PowerPoint</Application>
  <PresentationFormat>Widescreen</PresentationFormat>
  <Paragraphs>96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Calibri Light</vt:lpstr>
      <vt:lpstr>Times New Roman</vt:lpstr>
      <vt:lpstr>Wingdings</vt:lpstr>
      <vt:lpstr>Custom Design</vt:lpstr>
      <vt:lpstr>PowerBI</vt:lpstr>
      <vt:lpstr>What is PowerBI</vt:lpstr>
      <vt:lpstr>Gartner’s Magic Quadrant for BI – Jan-2020</vt:lpstr>
      <vt:lpstr>Power BI Architecture</vt:lpstr>
      <vt:lpstr>Power BI Architecture</vt:lpstr>
      <vt:lpstr>Architecture</vt:lpstr>
      <vt:lpstr>Architecture – Product Components</vt:lpstr>
      <vt:lpstr>Architecture – Product Components</vt:lpstr>
      <vt:lpstr>Tools &amp; Building Blocks</vt:lpstr>
      <vt:lpstr>SW to download </vt:lpstr>
      <vt:lpstr>Power BI Desktop Report view </vt:lpstr>
      <vt:lpstr>Power BI Desktop Report view</vt:lpstr>
      <vt:lpstr>Task – 1</vt:lpstr>
      <vt:lpstr>PowerPoint Presentation</vt:lpstr>
      <vt:lpstr>First Page – Getting Started</vt:lpstr>
      <vt:lpstr>Get Data</vt:lpstr>
      <vt:lpstr>Get Data from Web</vt:lpstr>
      <vt:lpstr>Select required table – Gross domestic product, current prices in US dollars</vt:lpstr>
      <vt:lpstr>Select Subject  Select the fields  </vt:lpstr>
      <vt:lpstr>Now copy the URL</vt:lpstr>
      <vt:lpstr>Paste in our PowerBI – Web URL location – Select Table-1</vt:lpstr>
      <vt:lpstr>Load to Query Editor</vt:lpstr>
      <vt:lpstr>PowerPoint Presentation</vt:lpstr>
      <vt:lpstr>Remove Top Rows</vt:lpstr>
      <vt:lpstr>Use first row as header</vt:lpstr>
      <vt:lpstr>Remove Columns</vt:lpstr>
      <vt:lpstr>Transform – Unpivot columns – Rename columns </vt:lpstr>
      <vt:lpstr>Remove n/a values by clicking column header</vt:lpstr>
      <vt:lpstr>Changing Data Formats (Types)</vt:lpstr>
      <vt:lpstr>Close the Query Editor and go to Data View – Change data type of Country </vt:lpstr>
      <vt:lpstr>PowerPoint Presentation</vt:lpstr>
      <vt:lpstr>Go to Report View</vt:lpstr>
      <vt:lpstr>Apply filter – Top 10 countries by GDP</vt:lpstr>
      <vt:lpstr>Applying the Map View – Yearly GDP by country</vt:lpstr>
      <vt:lpstr>Applying Country Labels</vt:lpstr>
      <vt:lpstr>Thank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Sreenivas Ram</dc:creator>
  <cp:lastModifiedBy>919949910792</cp:lastModifiedBy>
  <cp:revision>128</cp:revision>
  <dcterms:created xsi:type="dcterms:W3CDTF">2018-09-30T17:54:03Z</dcterms:created>
  <dcterms:modified xsi:type="dcterms:W3CDTF">2022-06-12T06:10:22Z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LPManualFileClassification">
    <vt:lpwstr>{1A067545-A4E2-4FA1-8094-0D7902669705}</vt:lpwstr>
  </property>
  <property fmtid="{D5CDD505-2E9C-101B-9397-08002B2CF9AE}" pid="3" name="DLPManualFileClassificationLastModifiedBy">
    <vt:lpwstr>TECHMAHINDRA\SV66223</vt:lpwstr>
  </property>
  <property fmtid="{D5CDD505-2E9C-101B-9397-08002B2CF9AE}" pid="4" name="DLPManualFileClassificationLastModificationDate">
    <vt:lpwstr>1578568502</vt:lpwstr>
  </property>
  <property fmtid="{D5CDD505-2E9C-101B-9397-08002B2CF9AE}" pid="5" name="DLPManualFileClassificationVersion">
    <vt:lpwstr>11.3.2.8</vt:lpwstr>
  </property>
</Properties>
</file>

<file path=docProps/thumbnail.jpeg>
</file>